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07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E831B-7338-4765-9835-2B840D1A0BC6}" type="datetimeFigureOut">
              <a:rPr lang="en-IN" smtClean="0"/>
              <a:t>22-06-2025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8F167-85EE-4898-96CB-788B512AEA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05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4839" y="3471502"/>
            <a:ext cx="11607165" cy="294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24cs10hi60@mitsgwl.ac.i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24cs10pa90@mitsgwl.ac.in" TargetMode="External"/><Relationship Id="rId5" Type="http://schemas.openxmlformats.org/officeDocument/2006/relationships/hyperlink" Target="mailto:24cs10ek47@mitsgwl.ac.in" TargetMode="External"/><Relationship Id="rId4" Type="http://schemas.openxmlformats.org/officeDocument/2006/relationships/hyperlink" Target="mailto:24cs10ka68@mitsgwl.ac.i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7436" y="202403"/>
              <a:ext cx="1866899" cy="1638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956" y="202403"/>
              <a:ext cx="4257659" cy="1724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9419" y="2777456"/>
              <a:ext cx="11575011" cy="64808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3359" y="0"/>
              <a:ext cx="4086209" cy="41109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2688" y="3264407"/>
              <a:ext cx="8004048" cy="374903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72200" y="7153187"/>
            <a:ext cx="5943600" cy="7970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5100" dirty="0">
                <a:solidFill>
                  <a:srgbClr val="D9D9D9"/>
                </a:solidFill>
                <a:latin typeface="Tahoma"/>
                <a:cs typeface="Tahoma"/>
              </a:rPr>
              <a:t>BINARY BEASTS</a:t>
            </a:r>
            <a:endParaRPr sz="5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2518" y="1470367"/>
            <a:ext cx="9764925" cy="6568733"/>
            <a:chOff x="4262518" y="1470367"/>
            <a:chExt cx="9764925" cy="64090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518" y="2408781"/>
              <a:ext cx="9764925" cy="54705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544" y="1470367"/>
              <a:ext cx="8820912" cy="975359"/>
            </a:xfrm>
            <a:prstGeom prst="rect">
              <a:avLst/>
            </a:prstGeom>
          </p:spPr>
        </p:pic>
      </p:grpSp>
      <p:pic>
        <p:nvPicPr>
          <p:cNvPr id="1030" name="Picture 6" descr="Job Scams">
            <a:extLst>
              <a:ext uri="{FF2B5EF4-FFF2-40B4-BE49-F238E27FC236}">
                <a16:creationId xmlns:a16="http://schemas.microsoft.com/office/drawing/2014/main" id="{51BA755C-0CA2-1BC5-50F7-94069590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2936176"/>
            <a:ext cx="5867400" cy="56712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0636D0-D7F3-470D-241A-60EFE953F751}"/>
              </a:ext>
            </a:extLst>
          </p:cNvPr>
          <p:cNvSpPr txBox="1"/>
          <p:nvPr/>
        </p:nvSpPr>
        <p:spPr>
          <a:xfrm>
            <a:off x="990600" y="3307433"/>
            <a:ext cx="899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Every year millions of job seekers, especially freshers, fall victim to fake job listings and HR scams.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D9D9D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9D9D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scams promise dream jobs, but demand registration fees document verification charges, or ask users to click malicious links.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D9D9D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9D9D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increasing unemployment and desperation for jobs, scammers exploit vulnerable candidates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2518" y="2408781"/>
              <a:ext cx="9764925" cy="54705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640" y="2179319"/>
              <a:ext cx="7775448" cy="87172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DB7E1A-FA82-B771-E6A6-2F6387E2165C}"/>
              </a:ext>
            </a:extLst>
          </p:cNvPr>
          <p:cNvSpPr txBox="1"/>
          <p:nvPr/>
        </p:nvSpPr>
        <p:spPr>
          <a:xfrm>
            <a:off x="400050" y="3261176"/>
            <a:ext cx="1748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ScamShield is an intelligent platform that helps job seekers identify fake job listings and HR scams automatically using AI, scam pattern detection, and user reports.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E3487A-6439-342E-8216-CD4DCF13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58" t="25000" r="26146" b="24956"/>
          <a:stretch>
            <a:fillRect/>
          </a:stretch>
        </p:blipFill>
        <p:spPr>
          <a:xfrm>
            <a:off x="281940" y="7011537"/>
            <a:ext cx="3246120" cy="2967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00DBAF-748A-150B-3C0B-0205C5622D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063" t="26519" r="51041" b="25000"/>
          <a:stretch>
            <a:fillRect/>
          </a:stretch>
        </p:blipFill>
        <p:spPr>
          <a:xfrm>
            <a:off x="14704259" y="229180"/>
            <a:ext cx="3200400" cy="296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D0FBFF-6820-93D5-E7F6-BF66FD37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3437" t="24957" r="2070" b="22268"/>
          <a:stretch>
            <a:fillRect/>
          </a:stretch>
        </p:blipFill>
        <p:spPr>
          <a:xfrm>
            <a:off x="14706600" y="6896099"/>
            <a:ext cx="3181350" cy="3111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FFDE9C-43FD-6A6C-4FC0-8C9761A00A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014" r="77083" b="23903"/>
          <a:stretch>
            <a:fillRect/>
          </a:stretch>
        </p:blipFill>
        <p:spPr>
          <a:xfrm>
            <a:off x="281940" y="229180"/>
            <a:ext cx="3352800" cy="3051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F19CBA-F73D-48B9-B785-94C39790DF41}"/>
              </a:ext>
            </a:extLst>
          </p:cNvPr>
          <p:cNvSpPr txBox="1"/>
          <p:nvPr/>
        </p:nvSpPr>
        <p:spPr>
          <a:xfrm>
            <a:off x="281940" y="4636582"/>
            <a:ext cx="177241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Detects Fake Job Listings: Uses rule-based and AI/ML models to scan job descriptions and flag suspicious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Checks Employer Legitimacy: Analyzes email domains, company profiles, and recruiter authenticity.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7EF9F1-50E7-1C03-7768-F91E3E70E370}"/>
              </a:ext>
            </a:extLst>
          </p:cNvPr>
          <p:cNvSpPr txBox="1"/>
          <p:nvPr/>
        </p:nvSpPr>
        <p:spPr>
          <a:xfrm>
            <a:off x="3537585" y="6896099"/>
            <a:ext cx="1116667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Scam Score System: Every listing gets a Scam Score (0–100%) based on risk factors.</a:t>
            </a:r>
          </a:p>
          <a:p>
            <a:endParaRPr lang="en-US" sz="28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Real-Time Alerts: Immediate feedback if a listing looks risky or flagged.</a:t>
            </a:r>
            <a:endParaRPr lang="en-IN" sz="28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2518" y="190500"/>
            <a:ext cx="9764925" cy="7688874"/>
            <a:chOff x="4262518" y="190500"/>
            <a:chExt cx="9764925" cy="768887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518" y="2408781"/>
              <a:ext cx="9764925" cy="54705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984" y="190500"/>
              <a:ext cx="8638032" cy="87172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3851C21-3AA1-F0DD-4D1F-3EBB467BA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838200"/>
            <a:ext cx="617220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113" y="2189555"/>
              <a:ext cx="7945327" cy="4450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3208" y="1950719"/>
              <a:ext cx="8638031" cy="871727"/>
            </a:xfrm>
            <a:prstGeom prst="rect">
              <a:avLst/>
            </a:prstGeom>
          </p:spPr>
        </p:pic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B89BFB8-AE86-0382-E1A9-78F3659A3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11236" y="3161000"/>
            <a:ext cx="15401973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User submits a job listing through the platform.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listing is first checked using rule-based filters for red flags (e.g., scam keywords, domains).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Then, it is passed through an AI/NLP model trained on real job data to evaluate legitimacy.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 Scam Score (0–100%) is generated with a confidence rating.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result is shown to the user along with a warning or approval.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E.g.</a:t>
            </a:r>
            <a:r>
              <a:rPr lang="en-US" altLang="en-US" sz="2800" b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user received a mail for a job offering 2-3LPA and work from home , then the user can easily </a:t>
            </a:r>
            <a:br>
              <a:rPr lang="en-US" altLang="en-US" sz="2800" b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b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submit that mail into the ScamShield and our bot would give the scam percentage  generating a </a:t>
            </a:r>
            <a:br>
              <a:rPr lang="en-US" altLang="en-US" sz="2800" b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800" b="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warning for the user.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97552" y="1984247"/>
            <a:ext cx="9171432" cy="4656107"/>
            <a:chOff x="4797552" y="1984247"/>
            <a:chExt cx="9171432" cy="46561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4113" y="2189555"/>
              <a:ext cx="7945327" cy="4450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7552" y="1984247"/>
              <a:ext cx="9171432" cy="87172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0F97C6C-4440-3338-0898-CB63D063B3B4}"/>
              </a:ext>
            </a:extLst>
          </p:cNvPr>
          <p:cNvSpPr txBox="1"/>
          <p:nvPr/>
        </p:nvSpPr>
        <p:spPr>
          <a:xfrm>
            <a:off x="762000" y="3314700"/>
            <a:ext cx="80772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KEY FEATURES OF SCAMSHIELD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sz="3600" b="1" dirty="0">
              <a:solidFill>
                <a:schemeClr val="bg2"/>
              </a:solidFill>
            </a:endParaRPr>
          </a:p>
          <a:p>
            <a:pPr algn="just"/>
            <a:r>
              <a:rPr lang="en-US" sz="2000" b="1" u="sng" dirty="0">
                <a:solidFill>
                  <a:schemeClr val="bg2"/>
                </a:solidFill>
              </a:rPr>
              <a:t>Job Listing Scanner </a:t>
            </a:r>
            <a:r>
              <a:rPr lang="en-IN" sz="2000" dirty="0">
                <a:solidFill>
                  <a:schemeClr val="bg2"/>
                </a:solidFill>
              </a:rPr>
              <a:t>🔍</a:t>
            </a:r>
            <a:endParaRPr lang="en-US" sz="2000" b="1" dirty="0">
              <a:solidFill>
                <a:schemeClr val="bg2"/>
              </a:solidFill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Users can paste or upload job descriptions to instantly check for scam risks</a:t>
            </a:r>
          </a:p>
          <a:p>
            <a:pPr algn="just"/>
            <a:endParaRPr lang="en-US" sz="2000" dirty="0">
              <a:solidFill>
                <a:schemeClr val="bg2"/>
              </a:solidFill>
            </a:endParaRPr>
          </a:p>
          <a:p>
            <a:pPr algn="just"/>
            <a:r>
              <a:rPr lang="en-US" sz="2000" b="1" u="sng" dirty="0">
                <a:solidFill>
                  <a:schemeClr val="bg2"/>
                </a:solidFill>
              </a:rPr>
              <a:t>AI/NLP-based Detection </a:t>
            </a:r>
            <a:r>
              <a:rPr lang="en-US" sz="2000" b="1" dirty="0">
                <a:solidFill>
                  <a:schemeClr val="bg2"/>
                </a:solidFill>
              </a:rPr>
              <a:t>🧠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Scans content using ML/NLP models trained on scam patterns and language.</a:t>
            </a:r>
          </a:p>
          <a:p>
            <a:pPr algn="just"/>
            <a:endParaRPr lang="en-US" sz="2000" dirty="0">
              <a:solidFill>
                <a:schemeClr val="bg2"/>
              </a:solidFill>
            </a:endParaRPr>
          </a:p>
          <a:p>
            <a:pPr algn="just"/>
            <a:r>
              <a:rPr lang="en-US" sz="2000" b="1" u="sng" dirty="0">
                <a:solidFill>
                  <a:schemeClr val="bg2"/>
                </a:solidFill>
              </a:rPr>
              <a:t>Scam Score Generator </a:t>
            </a:r>
            <a:r>
              <a:rPr lang="en-US" sz="2000" b="1" dirty="0">
                <a:solidFill>
                  <a:schemeClr val="bg2"/>
                </a:solidFill>
              </a:rPr>
              <a:t>📊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Gives a scam probability score (e.g., 83%) along with confidence level.</a:t>
            </a:r>
          </a:p>
          <a:p>
            <a:pPr algn="just"/>
            <a:endParaRPr lang="en-US" sz="2000" dirty="0">
              <a:solidFill>
                <a:schemeClr val="bg2"/>
              </a:solidFill>
            </a:endParaRPr>
          </a:p>
          <a:p>
            <a:pPr algn="just"/>
            <a:r>
              <a:rPr lang="en-US" sz="2000" b="1" u="sng" dirty="0">
                <a:solidFill>
                  <a:schemeClr val="bg2"/>
                </a:solidFill>
              </a:rPr>
              <a:t>Blacklist Checker </a:t>
            </a:r>
            <a:r>
              <a:rPr lang="en-US" sz="2000" b="1" dirty="0">
                <a:solidFill>
                  <a:schemeClr val="bg2"/>
                </a:solidFill>
              </a:rPr>
              <a:t>⚠️ </a:t>
            </a:r>
          </a:p>
          <a:p>
            <a:pPr algn="just"/>
            <a:r>
              <a:rPr lang="en-US" sz="2000" dirty="0">
                <a:solidFill>
                  <a:schemeClr val="bg2"/>
                </a:solidFill>
              </a:rPr>
              <a:t>Compares HR names, emails, and domains with a crowdsourced blacklist of scams.</a:t>
            </a:r>
          </a:p>
          <a:p>
            <a:pPr algn="just"/>
            <a:endParaRPr lang="en-US" sz="2000" dirty="0">
              <a:solidFill>
                <a:schemeClr val="bg2"/>
              </a:solidFill>
            </a:endParaRPr>
          </a:p>
          <a:p>
            <a:pPr algn="just"/>
            <a:endParaRPr lang="en-US" dirty="0">
              <a:solidFill>
                <a:schemeClr val="bg2"/>
              </a:solidFill>
            </a:endParaRPr>
          </a:p>
          <a:p>
            <a:pPr algn="just"/>
            <a:endParaRPr lang="en-US" dirty="0">
              <a:solidFill>
                <a:schemeClr val="bg2"/>
              </a:solidFill>
            </a:endParaRPr>
          </a:p>
          <a:p>
            <a:pPr algn="just"/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9FC2A-49FF-63C0-B0E0-93F291381CBA}"/>
              </a:ext>
            </a:extLst>
          </p:cNvPr>
          <p:cNvSpPr txBox="1"/>
          <p:nvPr/>
        </p:nvSpPr>
        <p:spPr>
          <a:xfrm>
            <a:off x="10190275" y="3314700"/>
            <a:ext cx="794532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Novelty</a:t>
            </a:r>
          </a:p>
          <a:p>
            <a:endParaRPr lang="en-IN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2000" b="1" u="sng" dirty="0">
                <a:solidFill>
                  <a:schemeClr val="bg2"/>
                </a:solidFill>
              </a:rPr>
              <a:t>Community-Powered Intelligence</a:t>
            </a:r>
            <a:r>
              <a:rPr lang="en-US" sz="2000" b="1" dirty="0">
                <a:solidFill>
                  <a:schemeClr val="bg2"/>
                </a:solidFill>
              </a:rPr>
              <a:t> 👥 </a:t>
            </a:r>
          </a:p>
          <a:p>
            <a:r>
              <a:rPr lang="en-US" sz="2000" dirty="0">
                <a:solidFill>
                  <a:schemeClr val="bg2"/>
                </a:solidFill>
              </a:rPr>
              <a:t>Uses user reports to keep the database growing and make the model smarter over time.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u="sng" dirty="0">
                <a:solidFill>
                  <a:schemeClr val="bg2"/>
                </a:solidFill>
              </a:rPr>
              <a:t>Self-Learning System </a:t>
            </a:r>
            <a:r>
              <a:rPr lang="en-US" sz="2000" b="1" dirty="0">
                <a:solidFill>
                  <a:schemeClr val="bg2"/>
                </a:solidFill>
              </a:rPr>
              <a:t>📈 </a:t>
            </a:r>
          </a:p>
          <a:p>
            <a:r>
              <a:rPr lang="en-US" sz="2000" dirty="0">
                <a:solidFill>
                  <a:schemeClr val="bg2"/>
                </a:solidFill>
              </a:rPr>
              <a:t>The more it's used, the better it detects — thanks to continuous feedback loops.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u="sng" dirty="0">
                <a:solidFill>
                  <a:schemeClr val="bg2"/>
                </a:solidFill>
              </a:rPr>
              <a:t>Focused on Job Scams</a:t>
            </a:r>
            <a:r>
              <a:rPr lang="en-US" sz="2000" b="1" dirty="0">
                <a:solidFill>
                  <a:schemeClr val="bg2"/>
                </a:solidFill>
              </a:rPr>
              <a:t> 🔒</a:t>
            </a:r>
          </a:p>
          <a:p>
            <a:r>
              <a:rPr lang="en-US" sz="2000" dirty="0">
                <a:solidFill>
                  <a:schemeClr val="bg2"/>
                </a:solidFill>
              </a:rPr>
              <a:t>Unlike phishing filters or job portals, ScamShield is 100% focused on fake job listings and HR frauds.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u="sng" dirty="0">
                <a:solidFill>
                  <a:schemeClr val="bg2"/>
                </a:solidFill>
              </a:rPr>
              <a:t>Real-Time Warnings </a:t>
            </a:r>
            <a:r>
              <a:rPr lang="en-US" sz="2000" b="1" dirty="0">
                <a:solidFill>
                  <a:schemeClr val="bg2"/>
                </a:solidFill>
              </a:rPr>
              <a:t>⚙️ </a:t>
            </a:r>
          </a:p>
          <a:p>
            <a:r>
              <a:rPr lang="en-US" sz="2000" dirty="0">
                <a:solidFill>
                  <a:schemeClr val="bg2"/>
                </a:solidFill>
              </a:rPr>
              <a:t>Provides instant scam scores and safety advice — no delay, no confusion.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IN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90A20-6AC6-1EBE-4C6F-522FEB575A25}"/>
              </a:ext>
            </a:extLst>
          </p:cNvPr>
          <p:cNvSpPr txBox="1"/>
          <p:nvPr/>
        </p:nvSpPr>
        <p:spPr>
          <a:xfrm>
            <a:off x="2743200" y="2171700"/>
            <a:ext cx="13337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DRAWBACKS AND SHOWSTOPPERS</a:t>
            </a:r>
            <a:endParaRPr lang="en-IN" sz="6000" dirty="0">
              <a:solidFill>
                <a:schemeClr val="bg1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E3FCA-3F09-CF88-9215-D745001B7ED3}"/>
              </a:ext>
            </a:extLst>
          </p:cNvPr>
          <p:cNvSpPr txBox="1"/>
          <p:nvPr/>
        </p:nvSpPr>
        <p:spPr>
          <a:xfrm>
            <a:off x="533401" y="3543300"/>
            <a:ext cx="84582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Drawbacks (Current Limitations)</a:t>
            </a:r>
          </a:p>
          <a:p>
            <a:endParaRPr lang="en-IN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Limited Dataset for ML training may lead to false positives/negatives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Accuracy of Scam Score can vary with informal language or unusual formats.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Requires user input (paste job listing) — not automatic yet.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Scam database is still small — needs time and users to grow.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16854-6406-4B5D-81C1-2E625689CF51}"/>
              </a:ext>
            </a:extLst>
          </p:cNvPr>
          <p:cNvSpPr txBox="1"/>
          <p:nvPr/>
        </p:nvSpPr>
        <p:spPr>
          <a:xfrm>
            <a:off x="9677400" y="3543300"/>
            <a:ext cx="8610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Showstoppers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No verified dataset of scam jobs publicly available for ML — hard to train reliably.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New scam techniques evolve fast — AI model needs constant retraining.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Users may ignore warnings, still fall for scams (human error).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Browser/platform integration challenges — need API access to job portals.</a:t>
            </a:r>
            <a:endParaRPr lang="en-IN" sz="2000" dirty="0">
              <a:solidFill>
                <a:schemeClr val="bg2"/>
              </a:solidFill>
            </a:endParaRPr>
          </a:p>
          <a:p>
            <a:endParaRPr lang="en-IN" sz="2000" dirty="0">
              <a:solidFill>
                <a:schemeClr val="bg2"/>
              </a:solidFill>
            </a:endParaRP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7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13" y="2189555"/>
            <a:ext cx="7945327" cy="4450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7000" y="2857500"/>
            <a:ext cx="13556204" cy="6617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200" dirty="0">
                <a:solidFill>
                  <a:srgbClr val="D9D9D9"/>
                </a:solidFill>
              </a:rPr>
              <a:t>TEAM MEMBERS                                     EMAIL ID’s</a:t>
            </a:r>
            <a:endParaRPr sz="4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32053-221A-EA92-F0F1-6EFACC43DBD4}"/>
              </a:ext>
            </a:extLst>
          </p:cNvPr>
          <p:cNvSpPr txBox="1"/>
          <p:nvPr/>
        </p:nvSpPr>
        <p:spPr>
          <a:xfrm>
            <a:off x="2743200" y="3848100"/>
            <a:ext cx="133613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HITESH SANGHI                                                             </a:t>
            </a:r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24cs10hi60@mitsgwl.ac.in</a:t>
            </a:r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KARTIK SINGHAL                                                          </a:t>
            </a:r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24cs10ka68@mitsgwl.ac.in</a:t>
            </a:r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EKAGRA GANGIL                                                            </a:t>
            </a:r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24cs10ek47@mitsgwl.ac.in</a:t>
            </a:r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PARV AGRAWAL                                                             </a:t>
            </a:r>
            <a:r>
              <a:rPr lang="en-US" sz="3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24cs10pa90@mitsgwl.ac.in</a:t>
            </a:r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1F650-7E69-7C5C-4EB5-1F3327DD1556}"/>
              </a:ext>
            </a:extLst>
          </p:cNvPr>
          <p:cNvSpPr txBox="1"/>
          <p:nvPr/>
        </p:nvSpPr>
        <p:spPr>
          <a:xfrm>
            <a:off x="5979511" y="1512957"/>
            <a:ext cx="6328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Bell MT" panose="02020503060305020303" pitchFamily="18" charset="0"/>
              </a:rPr>
              <a:t>BINARY BEASTS</a:t>
            </a:r>
            <a:endParaRPr lang="en-IN" sz="6000" b="1" dirty="0">
              <a:solidFill>
                <a:schemeClr val="bg2"/>
              </a:solidFill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158" y="2188661"/>
            <a:ext cx="8593147" cy="48129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5" dirty="0"/>
              <a:t>Thank</a:t>
            </a:r>
            <a:r>
              <a:rPr spc="-930" dirty="0"/>
              <a:t> </a:t>
            </a:r>
            <a:r>
              <a:rPr spc="-320" dirty="0"/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600</Words>
  <Application>Microsoft Office PowerPoint</Application>
  <PresentationFormat>Custom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Bell MT</vt:lpstr>
      <vt:lpstr>Calibri</vt:lpstr>
      <vt:lpstr>Cambria</vt:lpstr>
      <vt:lpstr>Tahoma</vt:lpstr>
      <vt:lpstr>Office Theme</vt:lpstr>
      <vt:lpstr>BINARY BEASTS</vt:lpstr>
      <vt:lpstr>PowerPoint Presentation</vt:lpstr>
      <vt:lpstr>PowerPoint Presentation</vt:lpstr>
      <vt:lpstr>PowerPoint Presentation</vt:lpstr>
      <vt:lpstr>User submits a job listing through the platform. The listing is first checked using rule-based filters for red flags (e.g., scam keywords, domains). Then, it is passed through an AI/NLP model trained on real job data to evaluate legitimacy. A Scam Score (0–100%) is generated with a confidence rating. The result is shown to the user along with a warning or approval.  E.g. A user received a mail for a job offering 2-3LPA and work from home , then the user can easily          submit that mail into the ScamShield and our bot would give the scam percentage  generating a          warning for the user. </vt:lpstr>
      <vt:lpstr>PowerPoint Presentation</vt:lpstr>
      <vt:lpstr>PowerPoint Presentation</vt:lpstr>
      <vt:lpstr>TEAM MEMBERS                                     EMAIL ID’s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 Orbit</dc:title>
  <dc:creator>Prarthana Sharma</dc:creator>
  <cp:keywords>DAGqh40aKYo,BAGXswV7Pr4,0</cp:keywords>
  <cp:lastModifiedBy>Hitesh Sanghi</cp:lastModifiedBy>
  <cp:revision>4</cp:revision>
  <dcterms:created xsi:type="dcterms:W3CDTF">2025-06-20T15:17:58Z</dcterms:created>
  <dcterms:modified xsi:type="dcterms:W3CDTF">2025-06-22T17:36:20Z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2025-06-19T00:00:00Z</vt:filetime>
  </property>
  <property fmtid="{D5CDD505-2E9C-101B-9397-08002B2CF9AE}" pid="3" name="Creator">
    <vt:lpwstr>Canva</vt:lpwstr>
  </property>
  <property fmtid="{D5CDD505-2E9C-101B-9397-08002B2CF9AE}" pid="4" name="LastSaved">
    <vt:filetime>2025-06-20T00:00:00Z</vt:filetime>
  </property>
  <property fmtid="{D5CDD505-2E9C-101B-9397-08002B2CF9AE}" pid="5" name="Producer">
    <vt:lpwstr>iLovePDF</vt:lpwstr>
  </property>
</Properties>
</file>